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6" r:id="rId2"/>
    <p:sldId id="256" r:id="rId3"/>
    <p:sldId id="269" r:id="rId4"/>
    <p:sldId id="258" r:id="rId5"/>
    <p:sldId id="270" r:id="rId6"/>
    <p:sldId id="271" r:id="rId7"/>
    <p:sldId id="262" r:id="rId8"/>
    <p:sldId id="272"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6058"/>
  </p:normalViewPr>
  <p:slideViewPr>
    <p:cSldViewPr snapToGrid="0" snapToObjects="1">
      <p:cViewPr varScale="1">
        <p:scale>
          <a:sx n="64" d="100"/>
          <a:sy n="64" d="100"/>
        </p:scale>
        <p:origin x="787"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31C651-C007-4802-8DAE-37133BFE3FBB}" type="datetimeFigureOut">
              <a:rPr lang="en-US" smtClean="0"/>
              <a:t>5/25/2020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F698AE-8E59-40F7-A853-EA81EED69761}" type="slidenum">
              <a:rPr lang="en-US" smtClean="0"/>
              <a:t>‹#›</a:t>
            </a:fld>
            <a:endParaRPr lang="en-US"/>
          </a:p>
        </p:txBody>
      </p:sp>
    </p:spTree>
    <p:extLst>
      <p:ext uri="{BB962C8B-B14F-4D97-AF65-F5344CB8AC3E}">
        <p14:creationId xmlns:p14="http://schemas.microsoft.com/office/powerpoint/2010/main" val="3876597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8CE8-7E96-304B-82AF-B4F1FE4D2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3A21F2-BCD0-3F46-8674-C765A59985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EDA2E1-EDE1-154A-AB2E-04F0D1A1B06E}"/>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5" name="Footer Placeholder 4">
            <a:extLst>
              <a:ext uri="{FF2B5EF4-FFF2-40B4-BE49-F238E27FC236}">
                <a16:creationId xmlns:a16="http://schemas.microsoft.com/office/drawing/2014/main" id="{4D9FAB53-A465-6449-A548-0C98BC456B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8A1F56-E47B-3246-A7C1-54FC559C454A}"/>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256413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6BEB-9B1B-CE40-B9CA-3573857AD5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57991E-A817-A945-8FCE-C361763F23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AC7473-39F8-F944-ADD7-42960C4DE829}"/>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5" name="Footer Placeholder 4">
            <a:extLst>
              <a:ext uri="{FF2B5EF4-FFF2-40B4-BE49-F238E27FC236}">
                <a16:creationId xmlns:a16="http://schemas.microsoft.com/office/drawing/2014/main" id="{036E9C27-653D-274F-8FD9-0448B38876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F0654-2FB3-3345-B28F-9C54D30109B9}"/>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14549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996881-AF51-2D4A-BC9A-4CE45D316F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D025D3-601C-D446-A2DB-CF655B06E2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68DD3-3364-AE47-828F-5BBC261908A3}"/>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5" name="Footer Placeholder 4">
            <a:extLst>
              <a:ext uri="{FF2B5EF4-FFF2-40B4-BE49-F238E27FC236}">
                <a16:creationId xmlns:a16="http://schemas.microsoft.com/office/drawing/2014/main" id="{8312EC17-349C-0249-9681-40042633D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2A63A-E2E1-A744-8330-957D6620ACE1}"/>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267089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B4BEA-1CCD-A84B-B6C5-E8E78301A4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9BBDB7-CADF-0047-A362-A1CD64E427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4DD73-C2E5-0343-BE48-1B67CC3205C3}"/>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5" name="Footer Placeholder 4">
            <a:extLst>
              <a:ext uri="{FF2B5EF4-FFF2-40B4-BE49-F238E27FC236}">
                <a16:creationId xmlns:a16="http://schemas.microsoft.com/office/drawing/2014/main" id="{DF07DDB4-D08A-7D46-9570-366700810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32CFC-1826-8E4B-BA7F-EDB7D708287E}"/>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59540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85D8F-449B-E44F-9ACC-000E037157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627CEA-F90F-0C46-9F08-DFAA8AC208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7BA65B-97B5-CD4F-A14E-C819CF79C77D}"/>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5" name="Footer Placeholder 4">
            <a:extLst>
              <a:ext uri="{FF2B5EF4-FFF2-40B4-BE49-F238E27FC236}">
                <a16:creationId xmlns:a16="http://schemas.microsoft.com/office/drawing/2014/main" id="{9CED78FA-42B8-5344-8F5A-640C6E1AEB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FF768-283D-4041-B4AE-28D8AD46ABBF}"/>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98578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AC375-AC13-2D43-ABAA-183DB394F2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61657-F883-5344-B3EA-B5D7394340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A0E050-8F7A-3947-BDA0-EBA82075E7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345EA3-86F9-9743-9DFB-CB66B11A909D}"/>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6" name="Footer Placeholder 5">
            <a:extLst>
              <a:ext uri="{FF2B5EF4-FFF2-40B4-BE49-F238E27FC236}">
                <a16:creationId xmlns:a16="http://schemas.microsoft.com/office/drawing/2014/main" id="{B10BB260-20CB-F742-ADF1-394B52B85D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26D3F-69F7-8449-A463-6A566ECCC300}"/>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3352097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8C745-CE09-0747-ADDE-20387EB4F1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5A5DDA-968A-5B4C-8950-0E00B463E0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167D51-7575-2245-A95F-A69739659D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3FA024-11E0-BC41-9ECA-8687CDD15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7599D1-4D35-544D-8550-9D7A8E908C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753781-3D16-2641-9C37-4BECB9134B3A}"/>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8" name="Footer Placeholder 7">
            <a:extLst>
              <a:ext uri="{FF2B5EF4-FFF2-40B4-BE49-F238E27FC236}">
                <a16:creationId xmlns:a16="http://schemas.microsoft.com/office/drawing/2014/main" id="{ED0E9C25-BC93-0644-900B-449E952450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7B7C42-89F3-7B43-9E4C-8A3AAD453010}"/>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61584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C208E-F6BC-D649-B28F-8795B7D08A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8CE945-D21F-9D40-83CD-B312D68387D2}"/>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4" name="Footer Placeholder 3">
            <a:extLst>
              <a:ext uri="{FF2B5EF4-FFF2-40B4-BE49-F238E27FC236}">
                <a16:creationId xmlns:a16="http://schemas.microsoft.com/office/drawing/2014/main" id="{787DE908-468A-B045-A71B-56F3B1D7E1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488BCA-B438-2C47-A795-5EC30A3B305B}"/>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293388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C8A596-E59F-C044-B360-53CB787AA3CC}"/>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3" name="Footer Placeholder 2">
            <a:extLst>
              <a:ext uri="{FF2B5EF4-FFF2-40B4-BE49-F238E27FC236}">
                <a16:creationId xmlns:a16="http://schemas.microsoft.com/office/drawing/2014/main" id="{45BAB44A-3FA7-C045-A76C-B9054BBCEB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F7F398-7366-DC46-BF84-D3AA02C0AE16}"/>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290761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99D47-A447-ED44-9888-EE60BFCE35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77B889-5065-2845-A629-C63B79BD65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2C25F8-48B4-A548-A29C-AC3A260816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3BEB38-1295-BF40-B854-D671850927FC}"/>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6" name="Footer Placeholder 5">
            <a:extLst>
              <a:ext uri="{FF2B5EF4-FFF2-40B4-BE49-F238E27FC236}">
                <a16:creationId xmlns:a16="http://schemas.microsoft.com/office/drawing/2014/main" id="{F54FE55F-B928-FB49-821D-47A921009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C751DB-8349-3D4C-B99D-527F1E5B8114}"/>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173162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A1270-7D84-714A-9972-F119AC6DE7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B279C7-7959-964D-B3E2-C61EF165EC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C7D4873-6CAA-AC40-A0AB-D7D35C28DC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235B7A-2B36-384C-A0C8-48633A800F63}"/>
              </a:ext>
            </a:extLst>
          </p:cNvPr>
          <p:cNvSpPr>
            <a:spLocks noGrp="1"/>
          </p:cNvSpPr>
          <p:nvPr>
            <p:ph type="dt" sz="half" idx="10"/>
          </p:nvPr>
        </p:nvSpPr>
        <p:spPr/>
        <p:txBody>
          <a:bodyPr/>
          <a:lstStyle/>
          <a:p>
            <a:fld id="{7C513F0A-AEC7-E047-A187-647F7DB3B217}" type="datetimeFigureOut">
              <a:rPr lang="en-US" smtClean="0"/>
              <a:t>5/25/2020</a:t>
            </a:fld>
            <a:endParaRPr lang="en-US"/>
          </a:p>
        </p:txBody>
      </p:sp>
      <p:sp>
        <p:nvSpPr>
          <p:cNvPr id="6" name="Footer Placeholder 5">
            <a:extLst>
              <a:ext uri="{FF2B5EF4-FFF2-40B4-BE49-F238E27FC236}">
                <a16:creationId xmlns:a16="http://schemas.microsoft.com/office/drawing/2014/main" id="{5F464568-4856-2E49-AF15-97DCA8006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B5FB5-47D3-5642-A8BB-CA74C2F14B05}"/>
              </a:ext>
            </a:extLst>
          </p:cNvPr>
          <p:cNvSpPr>
            <a:spLocks noGrp="1"/>
          </p:cNvSpPr>
          <p:nvPr>
            <p:ph type="sldNum" sz="quarter" idx="12"/>
          </p:nvPr>
        </p:nvSpPr>
        <p:spPr/>
        <p:txBody>
          <a:bodyPr/>
          <a:lstStyle/>
          <a:p>
            <a:fld id="{7C1CAFD7-7CCD-F64B-9B76-75B4C475819A}" type="slidenum">
              <a:rPr lang="en-US" smtClean="0"/>
              <a:t>‹#›</a:t>
            </a:fld>
            <a:endParaRPr lang="en-US"/>
          </a:p>
        </p:txBody>
      </p:sp>
    </p:spTree>
    <p:extLst>
      <p:ext uri="{BB962C8B-B14F-4D97-AF65-F5344CB8AC3E}">
        <p14:creationId xmlns:p14="http://schemas.microsoft.com/office/powerpoint/2010/main" val="162616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266115-216E-454C-838F-E9D96DB580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D8387A-2D4F-2741-8665-BE1AB93584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F6822-CE07-A04F-8689-0F381B8A05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13F0A-AEC7-E047-A187-647F7DB3B217}" type="datetimeFigureOut">
              <a:rPr lang="en-US" smtClean="0"/>
              <a:t>5/25/2020</a:t>
            </a:fld>
            <a:endParaRPr lang="en-US"/>
          </a:p>
        </p:txBody>
      </p:sp>
      <p:sp>
        <p:nvSpPr>
          <p:cNvPr id="5" name="Footer Placeholder 4">
            <a:extLst>
              <a:ext uri="{FF2B5EF4-FFF2-40B4-BE49-F238E27FC236}">
                <a16:creationId xmlns:a16="http://schemas.microsoft.com/office/drawing/2014/main" id="{480CB848-37BA-EE46-9B02-17CED7FC1D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208B74-A1BF-F94A-A8C0-6064B35FF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CAFD7-7CCD-F64B-9B76-75B4C475819A}" type="slidenum">
              <a:rPr lang="en-US" smtClean="0"/>
              <a:t>‹#›</a:t>
            </a:fld>
            <a:endParaRPr lang="en-US"/>
          </a:p>
        </p:txBody>
      </p:sp>
    </p:spTree>
    <p:extLst>
      <p:ext uri="{BB962C8B-B14F-4D97-AF65-F5344CB8AC3E}">
        <p14:creationId xmlns:p14="http://schemas.microsoft.com/office/powerpoint/2010/main" val="801290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youtube.com/watch?v=LAWaJbn1oTk&amp;list=PLJSYKbO0r9fnAlJ68JhrFqpciFrxMYq4O&amp;index=4" TargetMode="External"/><Relationship Id="rId3" Type="http://schemas.openxmlformats.org/officeDocument/2006/relationships/hyperlink" Target="https://www.baylor.edu/atl/index.php?id=942974" TargetMode="External"/><Relationship Id="rId7" Type="http://schemas.openxmlformats.org/officeDocument/2006/relationships/hyperlink" Target="https://www.chronicle.com/interactives/20190719_inclusive_teaching" TargetMode="Externa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https://cte.rice.edu/blogarchive/2020/3/13/inclusion-equity-and-access-while-teaching-remotely" TargetMode="External"/><Relationship Id="rId5" Type="http://schemas.openxmlformats.org/officeDocument/2006/relationships/hyperlink" Target="https://ctl.columbia.edu/resources-and-technology/teaching-with-technology/contingency-planning/asynchronous-learning/" TargetMode="External"/><Relationship Id="rId4" Type="http://schemas.openxmlformats.org/officeDocument/2006/relationships/hyperlink" Target="https://ctl.columbia.edu/resources-and-technology/inclusive-teaching-resour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178F777-1EF4-004A-A8B6-A45A0AC148B8}"/>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53320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642B6-AC3D-8845-B7F6-C52114436D8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1B76B3A-B1CE-E741-8A73-A9FF6B39849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1D1111FE-42F4-F54D-AAC0-F7A43533D7AD}"/>
              </a:ext>
            </a:extLst>
          </p:cNvPr>
          <p:cNvPicPr>
            <a:picLocks noChangeAspect="1"/>
          </p:cNvPicPr>
          <p:nvPr/>
        </p:nvPicPr>
        <p:blipFill>
          <a:blip r:embed="rId2"/>
          <a:stretch>
            <a:fillRect/>
          </a:stretch>
        </p:blipFill>
        <p:spPr>
          <a:xfrm>
            <a:off x="-167735" y="0"/>
            <a:ext cx="12359735" cy="6858000"/>
          </a:xfrm>
          <a:prstGeom prst="rect">
            <a:avLst/>
          </a:prstGeom>
        </p:spPr>
      </p:pic>
      <p:sp>
        <p:nvSpPr>
          <p:cNvPr id="6" name="TextBox 5">
            <a:extLst>
              <a:ext uri="{FF2B5EF4-FFF2-40B4-BE49-F238E27FC236}">
                <a16:creationId xmlns:a16="http://schemas.microsoft.com/office/drawing/2014/main" id="{E3C27102-6C23-7749-90FB-77FE46DF2BF2}"/>
              </a:ext>
            </a:extLst>
          </p:cNvPr>
          <p:cNvSpPr txBox="1"/>
          <p:nvPr/>
        </p:nvSpPr>
        <p:spPr>
          <a:xfrm>
            <a:off x="-167734" y="-170362"/>
            <a:ext cx="12359734" cy="5570756"/>
          </a:xfrm>
          <a:prstGeom prst="rect">
            <a:avLst/>
          </a:prstGeom>
          <a:solidFill>
            <a:schemeClr val="accent4"/>
          </a:solidFill>
        </p:spPr>
        <p:txBody>
          <a:bodyPr wrap="square" rtlCol="0">
            <a:spAutoFit/>
          </a:bodyPr>
          <a:lstStyle/>
          <a:p>
            <a:pPr algn="ctr"/>
            <a:endParaRPr lang="en-US" sz="900" b="1" dirty="0">
              <a:latin typeface="Ink Free" panose="03080402000500000000" pitchFamily="66" charset="0"/>
            </a:endParaRPr>
          </a:p>
          <a:p>
            <a:pPr algn="ctr"/>
            <a:endParaRPr lang="en-US" sz="6000" b="1" dirty="0">
              <a:latin typeface="Ink Free" panose="03080402000500000000" pitchFamily="66" charset="0"/>
            </a:endParaRPr>
          </a:p>
          <a:p>
            <a:pPr algn="ctr"/>
            <a:r>
              <a:rPr lang="en-US" sz="6600" b="1" dirty="0">
                <a:latin typeface="Ink Free" panose="03080402000500000000" pitchFamily="66" charset="0"/>
              </a:rPr>
              <a:t>Teaching with Excellence </a:t>
            </a:r>
          </a:p>
          <a:p>
            <a:pPr algn="ctr"/>
            <a:r>
              <a:rPr lang="en-US" sz="6600" b="1" dirty="0">
                <a:latin typeface="Ink Free" panose="03080402000500000000" pitchFamily="66" charset="0"/>
              </a:rPr>
              <a:t>in an </a:t>
            </a:r>
          </a:p>
          <a:p>
            <a:pPr algn="ctr"/>
            <a:r>
              <a:rPr lang="en-US" sz="6600" b="1" dirty="0">
                <a:latin typeface="Ink Free" panose="03080402000500000000" pitchFamily="66" charset="0"/>
              </a:rPr>
              <a:t>Inclusive Classroom</a:t>
            </a:r>
          </a:p>
          <a:p>
            <a:pPr algn="ctr"/>
            <a:endParaRPr lang="en-US" sz="4000" b="1" dirty="0">
              <a:latin typeface="Ink Free" panose="03080402000500000000" pitchFamily="66" charset="0"/>
            </a:endParaRPr>
          </a:p>
          <a:p>
            <a:pPr algn="ctr"/>
            <a:endParaRPr lang="en-US" sz="4000" b="1" dirty="0">
              <a:latin typeface="Ink Free" panose="03080402000500000000" pitchFamily="66" charset="0"/>
            </a:endParaRPr>
          </a:p>
          <a:p>
            <a:pPr algn="ctr"/>
            <a:endParaRPr lang="en-US" sz="900" b="1" dirty="0">
              <a:latin typeface="Ink Free" panose="03080402000500000000" pitchFamily="66" charset="0"/>
            </a:endParaRPr>
          </a:p>
        </p:txBody>
      </p:sp>
      <p:sp>
        <p:nvSpPr>
          <p:cNvPr id="8" name="TextBox 7">
            <a:extLst>
              <a:ext uri="{FF2B5EF4-FFF2-40B4-BE49-F238E27FC236}">
                <a16:creationId xmlns:a16="http://schemas.microsoft.com/office/drawing/2014/main" id="{7D7DE604-7681-43BB-B8E2-CED1571F7602}"/>
              </a:ext>
            </a:extLst>
          </p:cNvPr>
          <p:cNvSpPr txBox="1"/>
          <p:nvPr/>
        </p:nvSpPr>
        <p:spPr>
          <a:xfrm>
            <a:off x="7471610" y="6522757"/>
            <a:ext cx="3661580" cy="276999"/>
          </a:xfrm>
          <a:prstGeom prst="rect">
            <a:avLst/>
          </a:prstGeom>
          <a:noFill/>
        </p:spPr>
        <p:txBody>
          <a:bodyPr wrap="none" rtlCol="0">
            <a:spAutoFit/>
          </a:bodyPr>
          <a:lstStyle/>
          <a:p>
            <a:r>
              <a:rPr lang="en-US" sz="1200" dirty="0">
                <a:solidFill>
                  <a:schemeClr val="bg1"/>
                </a:solidFill>
                <a:latin typeface="Times New Roman" panose="02020603050405020304" pitchFamily="18" charset="0"/>
                <a:cs typeface="Times New Roman" panose="02020603050405020304" pitchFamily="18" charset="0"/>
              </a:rPr>
              <a:t>Prepared by Elizabeth D. Palacios, Ph.D., Summer 2020</a:t>
            </a:r>
          </a:p>
        </p:txBody>
      </p:sp>
    </p:spTree>
    <p:extLst>
      <p:ext uri="{BB962C8B-B14F-4D97-AF65-F5344CB8AC3E}">
        <p14:creationId xmlns:p14="http://schemas.microsoft.com/office/powerpoint/2010/main" val="358346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A26E91-F69F-6547-8885-536EC13F54D9}"/>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33DA9F8-20B2-7D4A-ABF7-6F537C9989A7}"/>
              </a:ext>
            </a:extLst>
          </p:cNvPr>
          <p:cNvSpPr txBox="1"/>
          <p:nvPr/>
        </p:nvSpPr>
        <p:spPr>
          <a:xfrm>
            <a:off x="0" y="619290"/>
            <a:ext cx="12192000" cy="646331"/>
          </a:xfrm>
          <a:prstGeom prst="rect">
            <a:avLst/>
          </a:prstGeom>
          <a:solidFill>
            <a:schemeClr val="accent4"/>
          </a:solid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Design All Course Elements for Accessibility</a:t>
            </a:r>
          </a:p>
        </p:txBody>
      </p:sp>
      <p:sp>
        <p:nvSpPr>
          <p:cNvPr id="2" name="TextBox 1">
            <a:extLst>
              <a:ext uri="{FF2B5EF4-FFF2-40B4-BE49-F238E27FC236}">
                <a16:creationId xmlns:a16="http://schemas.microsoft.com/office/drawing/2014/main" id="{87716A59-6814-4699-9501-B13BCAB892EB}"/>
              </a:ext>
            </a:extLst>
          </p:cNvPr>
          <p:cNvSpPr txBox="1"/>
          <p:nvPr/>
        </p:nvSpPr>
        <p:spPr>
          <a:xfrm>
            <a:off x="1022683" y="1536604"/>
            <a:ext cx="10672011" cy="4708981"/>
          </a:xfrm>
          <a:prstGeom prst="rect">
            <a:avLst/>
          </a:prstGeom>
          <a:noFill/>
        </p:spPr>
        <p:txBody>
          <a:bodyPr wrap="square" rtlCol="0">
            <a:spAutoFit/>
          </a:bodyPr>
          <a:lstStyle/>
          <a:p>
            <a:pPr marL="342900" indent="-3429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Be mindful of your students’ personal situations and barriers to their learning. Some students may be doing work on tablets/smartphones rather than computers. Reliable internet may be another issue. Be flexible with your students by recording your class, if possible, for those who might have missed your class due to technical difficulties. </a:t>
            </a: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Ask for feedback periodically to make sure that your technology is working properly. Share PDFs instead of videos which require more bandwidth. </a:t>
            </a:r>
          </a:p>
          <a:p>
            <a:endParaRPr lang="en-US"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 Be aware of possible distractions and time management as students are learning from home among siblings, parents, etc.- encourage your students to find a quiet place; remind them of using virtual backgrounds to decrease distractions for the class. </a:t>
            </a:r>
          </a:p>
          <a:p>
            <a:pPr marL="285750" indent="-28575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Remember some students find it difficult to stay motivated and engaged –some students are working, taking care of siblings, etc.. Encourage them to stay connected with you and their classmates and share with you any change in their situations.</a:t>
            </a:r>
          </a:p>
        </p:txBody>
      </p:sp>
    </p:spTree>
    <p:extLst>
      <p:ext uri="{BB962C8B-B14F-4D97-AF65-F5344CB8AC3E}">
        <p14:creationId xmlns:p14="http://schemas.microsoft.com/office/powerpoint/2010/main" val="129580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71D517F-70DF-6C49-A339-CF8F02121AC8}"/>
              </a:ext>
            </a:extLst>
          </p:cNvPr>
          <p:cNvPicPr>
            <a:picLocks noChangeAspect="1"/>
          </p:cNvPicPr>
          <p:nvPr/>
        </p:nvPicPr>
        <p:blipFill>
          <a:blip r:embed="rId2"/>
          <a:stretch>
            <a:fillRect/>
          </a:stretch>
        </p:blipFill>
        <p:spPr>
          <a:xfrm>
            <a:off x="-96253" y="0"/>
            <a:ext cx="12192000" cy="6858000"/>
          </a:xfrm>
          <a:prstGeom prst="rect">
            <a:avLst/>
          </a:prstGeom>
        </p:spPr>
      </p:pic>
      <p:sp>
        <p:nvSpPr>
          <p:cNvPr id="6" name="TextBox 5">
            <a:extLst>
              <a:ext uri="{FF2B5EF4-FFF2-40B4-BE49-F238E27FC236}">
                <a16:creationId xmlns:a16="http://schemas.microsoft.com/office/drawing/2014/main" id="{764463DA-6277-4078-8F46-A6D538B64572}"/>
              </a:ext>
            </a:extLst>
          </p:cNvPr>
          <p:cNvSpPr txBox="1"/>
          <p:nvPr/>
        </p:nvSpPr>
        <p:spPr>
          <a:xfrm>
            <a:off x="2069432" y="152840"/>
            <a:ext cx="10122568" cy="1200329"/>
          </a:xfrm>
          <a:prstGeom prst="rect">
            <a:avLst/>
          </a:prstGeom>
          <a:solidFill>
            <a:schemeClr val="accent4"/>
          </a:solid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Set Explicit Student Expectations to Ensure Success for All of Your Students</a:t>
            </a:r>
          </a:p>
        </p:txBody>
      </p:sp>
      <p:sp>
        <p:nvSpPr>
          <p:cNvPr id="4" name="Rectangle 3">
            <a:extLst>
              <a:ext uri="{FF2B5EF4-FFF2-40B4-BE49-F238E27FC236}">
                <a16:creationId xmlns:a16="http://schemas.microsoft.com/office/drawing/2014/main" id="{575E44AF-010A-4073-A700-70BE32C3A12C}"/>
              </a:ext>
            </a:extLst>
          </p:cNvPr>
          <p:cNvSpPr/>
          <p:nvPr/>
        </p:nvSpPr>
        <p:spPr>
          <a:xfrm>
            <a:off x="2325103" y="2222059"/>
            <a:ext cx="9611226" cy="3754874"/>
          </a:xfrm>
          <a:prstGeom prst="rect">
            <a:avLst/>
          </a:prstGeom>
        </p:spPr>
        <p:txBody>
          <a:bodyPr wrap="square">
            <a:spAutoFit/>
          </a:bodyPr>
          <a:lstStyle/>
          <a:p>
            <a:pPr marL="285750" indent="-28575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Create community agreements and guidelines for online discussion with students. This could take place in a shared Google Doc where online etiquette, norms, and expectations could be discussed.</a:t>
            </a:r>
          </a:p>
          <a:p>
            <a:pPr marL="285750" indent="-28575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Create multiple, low-stakes assignments where students can demonstrate their skills and knowledge for online learning. This also encourages students to stay motivated.</a:t>
            </a:r>
          </a:p>
          <a:p>
            <a:pPr marL="285750" indent="-28575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Provide timely feedback on your students’ work. Consider using audio and video comments which adds a personalized touch.</a:t>
            </a:r>
          </a:p>
          <a:p>
            <a:pPr marL="285750" indent="-28575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1660525" indent="33655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 Arrive early, if possible, to engage with learners.</a:t>
            </a:r>
          </a:p>
          <a:p>
            <a:pPr marL="285750" indent="-285750">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511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09A8A2-92DD-FB44-BE10-C29CA185B69E}"/>
              </a:ext>
            </a:extLst>
          </p:cNvPr>
          <p:cNvPicPr>
            <a:picLocks noChangeAspect="1"/>
          </p:cNvPicPr>
          <p:nvPr/>
        </p:nvPicPr>
        <p:blipFill>
          <a:blip r:embed="rId2"/>
          <a:stretch>
            <a:fillRect/>
          </a:stretch>
        </p:blipFill>
        <p:spPr>
          <a:xfrm>
            <a:off x="1" y="-12030"/>
            <a:ext cx="12192000" cy="6858000"/>
          </a:xfrm>
          <a:prstGeom prst="rect">
            <a:avLst/>
          </a:prstGeom>
        </p:spPr>
      </p:pic>
      <p:sp>
        <p:nvSpPr>
          <p:cNvPr id="4" name="Rectangle 3">
            <a:extLst>
              <a:ext uri="{FF2B5EF4-FFF2-40B4-BE49-F238E27FC236}">
                <a16:creationId xmlns:a16="http://schemas.microsoft.com/office/drawing/2014/main" id="{18FCF590-E408-1E49-AF72-35154DD2C511}"/>
              </a:ext>
            </a:extLst>
          </p:cNvPr>
          <p:cNvSpPr/>
          <p:nvPr/>
        </p:nvSpPr>
        <p:spPr>
          <a:xfrm>
            <a:off x="1503948" y="1500034"/>
            <a:ext cx="9950115" cy="4462760"/>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Inclusive teaching is:</a:t>
            </a:r>
          </a:p>
          <a:p>
            <a:endParaRPr lang="en-US" sz="2000" b="1" dirty="0">
              <a:latin typeface="Times New Roman" panose="02020603050405020304" pitchFamily="18" charset="0"/>
              <a:cs typeface="Times New Roman" panose="02020603050405020304" pitchFamily="18" charset="0"/>
            </a:endParaRPr>
          </a:p>
          <a:p>
            <a:pPr marL="342900" indent="-342900"/>
            <a:r>
              <a:rPr lang="en-US" sz="2000" dirty="0">
                <a:latin typeface="Times New Roman" panose="02020603050405020304" pitchFamily="18" charset="0"/>
                <a:cs typeface="Times New Roman" panose="02020603050405020304" pitchFamily="18" charset="0"/>
              </a:rPr>
              <a:t>-  	a mind-set. It is NOT synonymous with introducing diversity issues or current events, but rather offering diverse content, texts, and/or guest speakers relevant to the class. It is about the teaching structure and methods used in the classroom.</a:t>
            </a: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buFontTx/>
              <a:buChar char="-"/>
            </a:pPr>
            <a:r>
              <a:rPr lang="en-US" sz="2000" dirty="0">
                <a:latin typeface="Times New Roman" panose="02020603050405020304" pitchFamily="18" charset="0"/>
                <a:cs typeface="Times New Roman" panose="02020603050405020304" pitchFamily="18" charset="0"/>
              </a:rPr>
              <a:t>not hand-holding but rather providing structure for your students by being intentional and strategic. Although not all students require high structure, there may be others that need a scaffold to help them to develop their skills, knowledge, and voice.</a:t>
            </a:r>
          </a:p>
          <a:p>
            <a:pPr marL="342900" indent="-342900">
              <a:buFontTx/>
              <a:buChar char="-"/>
            </a:pPr>
            <a:endParaRPr lang="en-US" sz="2000" dirty="0">
              <a:latin typeface="Times New Roman" panose="02020603050405020304" pitchFamily="18" charset="0"/>
              <a:cs typeface="Times New Roman" panose="02020603050405020304" pitchFamily="18" charset="0"/>
            </a:endParaRPr>
          </a:p>
          <a:p>
            <a:pPr marL="342900" indent="-342900">
              <a:buFontTx/>
              <a:buChar char="-"/>
            </a:pPr>
            <a:r>
              <a:rPr lang="en-US" sz="2000" dirty="0">
                <a:latin typeface="Times New Roman" panose="02020603050405020304" pitchFamily="18" charset="0"/>
                <a:cs typeface="Times New Roman" panose="02020603050405020304" pitchFamily="18" charset="0"/>
              </a:rPr>
              <a:t>not about redesigning your course, just considering tweaks that may make the difference of retaining a more diverse population of students in your discipline… at Baylor!</a:t>
            </a:r>
          </a:p>
          <a:p>
            <a:pPr marL="342900" indent="-342900">
              <a:buFontTx/>
              <a:buChar char="-"/>
            </a:pPr>
            <a:endParaRPr lang="en-US" sz="2000" dirty="0">
              <a:latin typeface="Times New Roman" panose="02020603050405020304" pitchFamily="18" charset="0"/>
              <a:cs typeface="Times New Roman" panose="02020603050405020304" pitchFamily="18" charset="0"/>
            </a:endParaRPr>
          </a:p>
          <a:p>
            <a:pPr marL="342900" indent="-342900">
              <a:buFontTx/>
              <a:buChar char="-"/>
            </a:pPr>
            <a:endParaRPr lang="en-US" sz="20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863FD44A-27D2-4F2A-A404-0C91D2556F1A}"/>
              </a:ext>
            </a:extLst>
          </p:cNvPr>
          <p:cNvSpPr/>
          <p:nvPr/>
        </p:nvSpPr>
        <p:spPr>
          <a:xfrm>
            <a:off x="84222" y="248875"/>
            <a:ext cx="12192000" cy="646331"/>
          </a:xfrm>
          <a:prstGeom prst="rect">
            <a:avLst/>
          </a:prstGeom>
        </p:spPr>
        <p:txBody>
          <a:bodyPr wrap="square">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Recognizes Diversity and Acknowledges Barriers to Inclusion</a:t>
            </a:r>
          </a:p>
        </p:txBody>
      </p:sp>
    </p:spTree>
    <p:extLst>
      <p:ext uri="{BB962C8B-B14F-4D97-AF65-F5344CB8AC3E}">
        <p14:creationId xmlns:p14="http://schemas.microsoft.com/office/powerpoint/2010/main" val="411948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09A8A2-92DD-FB44-BE10-C29CA185B69E}"/>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18FCF590-E408-1E49-AF72-35154DD2C511}"/>
              </a:ext>
            </a:extLst>
          </p:cNvPr>
          <p:cNvSpPr/>
          <p:nvPr/>
        </p:nvSpPr>
        <p:spPr>
          <a:xfrm>
            <a:off x="1397931" y="1228397"/>
            <a:ext cx="9950115" cy="4401205"/>
          </a:xfrm>
          <a:prstGeom prst="rect">
            <a:avLst/>
          </a:prstGeom>
        </p:spPr>
        <p:txBody>
          <a:bodyPr wrap="square">
            <a:spAutoFit/>
          </a:bodyPr>
          <a:lstStyle/>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Students come to your classroom today with different cultural backgrounds, personalities, learning differences, and confidence levels. Just by sharpening the structure of your syllabus, assignments, tests, and pedagogy, all students can thrive.</a:t>
            </a: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Avoid traditional teaching methods such as “cold-calling” to cull the “weak” students from the “strong.” This happens especially in STEM fields. This method overlooks students who may know the answers but are uncomfortable with raising their hands or blurting out answers. In some cultures, this may be seen as rude or disrespectful to the professor.</a:t>
            </a: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Be comfortable with silence in your classroom. Small group and t</a:t>
            </a:r>
            <a:r>
              <a:rPr lang="en-US" sz="2000" i="1" dirty="0">
                <a:latin typeface="Times New Roman" panose="02020603050405020304" pitchFamily="18" charset="0"/>
                <a:cs typeface="Times New Roman" panose="02020603050405020304" pitchFamily="18" charset="0"/>
              </a:rPr>
              <a:t>hink-pair-share</a:t>
            </a:r>
            <a:r>
              <a:rPr lang="en-US" sz="2000" dirty="0">
                <a:latin typeface="Times New Roman" panose="02020603050405020304" pitchFamily="18" charset="0"/>
                <a:cs typeface="Times New Roman" panose="02020603050405020304" pitchFamily="18" charset="0"/>
              </a:rPr>
              <a:t> techniques are excellent in allowing introverts to share their thoughts. This would preclude some students monopolizing class discussions. Give plenty of time for thinking.</a:t>
            </a:r>
          </a:p>
          <a:p>
            <a:pPr marL="342900" indent="-342900">
              <a:buFontTx/>
              <a:buChar char="-"/>
            </a:pPr>
            <a:endParaRPr lang="en-US" sz="20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863FD44A-27D2-4F2A-A404-0C91D2556F1A}"/>
              </a:ext>
            </a:extLst>
          </p:cNvPr>
          <p:cNvSpPr/>
          <p:nvPr/>
        </p:nvSpPr>
        <p:spPr>
          <a:xfrm>
            <a:off x="338889" y="24064"/>
            <a:ext cx="11514221" cy="1200329"/>
          </a:xfrm>
          <a:prstGeom prst="rect">
            <a:avLst/>
          </a:prstGeom>
        </p:spPr>
        <p:txBody>
          <a:bodyPr wrap="square">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Select Course Content that Recognizes Diversity and Acknowledges Barriers to Inclusion </a:t>
            </a:r>
            <a:r>
              <a:rPr lang="en-US" sz="2400" dirty="0">
                <a:solidFill>
                  <a:schemeClr val="bg1"/>
                </a:solidFill>
                <a:latin typeface="Times New Roman" panose="02020603050405020304" pitchFamily="18" charset="0"/>
                <a:cs typeface="Times New Roman" panose="02020603050405020304" pitchFamily="18" charset="0"/>
              </a:rPr>
              <a:t>(cont’d.)</a:t>
            </a:r>
          </a:p>
        </p:txBody>
      </p:sp>
    </p:spTree>
    <p:extLst>
      <p:ext uri="{BB962C8B-B14F-4D97-AF65-F5344CB8AC3E}">
        <p14:creationId xmlns:p14="http://schemas.microsoft.com/office/powerpoint/2010/main" val="3156467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09A8A2-92DD-FB44-BE10-C29CA185B69E}"/>
              </a:ext>
            </a:extLst>
          </p:cNvPr>
          <p:cNvPicPr>
            <a:picLocks noChangeAspect="1"/>
          </p:cNvPicPr>
          <p:nvPr/>
        </p:nvPicPr>
        <p:blipFill>
          <a:blip r:embed="rId2"/>
          <a:stretch>
            <a:fillRect/>
          </a:stretch>
        </p:blipFill>
        <p:spPr>
          <a:xfrm>
            <a:off x="-1" y="-12032"/>
            <a:ext cx="12192000" cy="6858000"/>
          </a:xfrm>
          <a:prstGeom prst="rect">
            <a:avLst/>
          </a:prstGeom>
        </p:spPr>
      </p:pic>
      <p:sp>
        <p:nvSpPr>
          <p:cNvPr id="4" name="Rectangle 3">
            <a:extLst>
              <a:ext uri="{FF2B5EF4-FFF2-40B4-BE49-F238E27FC236}">
                <a16:creationId xmlns:a16="http://schemas.microsoft.com/office/drawing/2014/main" id="{18FCF590-E408-1E49-AF72-35154DD2C511}"/>
              </a:ext>
            </a:extLst>
          </p:cNvPr>
          <p:cNvSpPr/>
          <p:nvPr/>
        </p:nvSpPr>
        <p:spPr>
          <a:xfrm>
            <a:off x="1445977" y="2058355"/>
            <a:ext cx="9950115" cy="3170099"/>
          </a:xfrm>
          <a:prstGeom prst="rect">
            <a:avLst/>
          </a:prstGeom>
        </p:spPr>
        <p:txBody>
          <a:bodyPr wrap="square">
            <a:spAutoFit/>
          </a:bodyPr>
          <a:lstStyle/>
          <a:p>
            <a:pPr marL="285750" indent="-28575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Invite students to find and share materials that may be found on the on the internet, including e-texts, journal articles, etc., that relate to course topics and reflect a range of perspectives and backgrounds.</a:t>
            </a:r>
          </a:p>
          <a:p>
            <a:pPr marL="285750" indent="-28575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Critically evaluate the presentation of digital material. If you assign text or media that is problematic or includes stereotypes, point out the shortcomings and consider supplementing with other course materials. Encourage students to think critically about course material and related external sources to develop their information literacy skills. </a:t>
            </a:r>
          </a:p>
          <a:p>
            <a:pPr marL="285750" indent="-28575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863FD44A-27D2-4F2A-A404-0C91D2556F1A}"/>
              </a:ext>
            </a:extLst>
          </p:cNvPr>
          <p:cNvSpPr/>
          <p:nvPr/>
        </p:nvSpPr>
        <p:spPr>
          <a:xfrm>
            <a:off x="338889" y="24064"/>
            <a:ext cx="11514221" cy="1200329"/>
          </a:xfrm>
          <a:prstGeom prst="rect">
            <a:avLst/>
          </a:prstGeom>
        </p:spPr>
        <p:txBody>
          <a:bodyPr wrap="square">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Select Course Content that Recognizes Diversity and Acknowledges Barriers to Inclusion </a:t>
            </a:r>
            <a:r>
              <a:rPr lang="en-US" sz="2400" dirty="0">
                <a:solidFill>
                  <a:schemeClr val="bg1"/>
                </a:solidFill>
                <a:latin typeface="Times New Roman" panose="02020603050405020304" pitchFamily="18" charset="0"/>
                <a:cs typeface="Times New Roman" panose="02020603050405020304" pitchFamily="18" charset="0"/>
              </a:rPr>
              <a:t>(cont’d)</a:t>
            </a:r>
          </a:p>
        </p:txBody>
      </p:sp>
    </p:spTree>
    <p:extLst>
      <p:ext uri="{BB962C8B-B14F-4D97-AF65-F5344CB8AC3E}">
        <p14:creationId xmlns:p14="http://schemas.microsoft.com/office/powerpoint/2010/main" val="167010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09A8A2-92DD-FB44-BE10-C29CA185B69E}"/>
              </a:ext>
            </a:extLst>
          </p:cNvPr>
          <p:cNvPicPr>
            <a:picLocks noChangeAspect="1"/>
          </p:cNvPicPr>
          <p:nvPr/>
        </p:nvPicPr>
        <p:blipFill>
          <a:blip r:embed="rId2"/>
          <a:stretch>
            <a:fillRect/>
          </a:stretch>
        </p:blipFill>
        <p:spPr>
          <a:xfrm>
            <a:off x="-1" y="24064"/>
            <a:ext cx="12192000" cy="6858000"/>
          </a:xfrm>
          <a:prstGeom prst="rect">
            <a:avLst/>
          </a:prstGeom>
        </p:spPr>
      </p:pic>
      <p:sp>
        <p:nvSpPr>
          <p:cNvPr id="4" name="Rectangle 3">
            <a:extLst>
              <a:ext uri="{FF2B5EF4-FFF2-40B4-BE49-F238E27FC236}">
                <a16:creationId xmlns:a16="http://schemas.microsoft.com/office/drawing/2014/main" id="{18FCF590-E408-1E49-AF72-35154DD2C511}"/>
              </a:ext>
            </a:extLst>
          </p:cNvPr>
          <p:cNvSpPr/>
          <p:nvPr/>
        </p:nvSpPr>
        <p:spPr>
          <a:xfrm>
            <a:off x="1445977" y="1670655"/>
            <a:ext cx="9950115" cy="3477875"/>
          </a:xfrm>
          <a:prstGeom prst="rect">
            <a:avLst/>
          </a:prstGeom>
        </p:spPr>
        <p:txBody>
          <a:bodyPr wrap="square">
            <a:spAutoFit/>
          </a:bodyPr>
          <a:lstStyle/>
          <a:p>
            <a:pPr marL="342900" indent="-3429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In online discussions, recorded lectures, and live Zoom sessions (whether during class sessions or in office hours), use examples that speak across diverse populations. Draw on resources, materials, and anecdotes that are relevant to the subject and sensitive to the social and cultural diversity of your students. </a:t>
            </a: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Connect with students personally. Use their names when interacting with them and be sure to learn the correct way to pronounce their names.</a:t>
            </a: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Be prepared to have difficult dialogues by understanding and respecting differences. Model courage and commitment to authentic conversations while maintaining respect in the classroom. Inclusive teaching and learning really works!</a:t>
            </a:r>
          </a:p>
        </p:txBody>
      </p:sp>
      <p:sp>
        <p:nvSpPr>
          <p:cNvPr id="2" name="Rectangle 1">
            <a:extLst>
              <a:ext uri="{FF2B5EF4-FFF2-40B4-BE49-F238E27FC236}">
                <a16:creationId xmlns:a16="http://schemas.microsoft.com/office/drawing/2014/main" id="{863FD44A-27D2-4F2A-A404-0C91D2556F1A}"/>
              </a:ext>
            </a:extLst>
          </p:cNvPr>
          <p:cNvSpPr/>
          <p:nvPr/>
        </p:nvSpPr>
        <p:spPr>
          <a:xfrm>
            <a:off x="338889" y="24064"/>
            <a:ext cx="11514221" cy="1323439"/>
          </a:xfrm>
          <a:prstGeom prst="rect">
            <a:avLst/>
          </a:prstGeom>
        </p:spPr>
        <p:txBody>
          <a:bodyPr wrap="square">
            <a:spAutoFit/>
          </a:bodyPr>
          <a:lstStyle/>
          <a:p>
            <a:pPr algn="ctr"/>
            <a:r>
              <a:rPr lang="en-US" sz="3900" dirty="0">
                <a:solidFill>
                  <a:schemeClr val="bg1"/>
                </a:solidFill>
                <a:latin typeface="Times New Roman" panose="02020603050405020304" pitchFamily="18" charset="0"/>
                <a:cs typeface="Times New Roman" panose="02020603050405020304" pitchFamily="18" charset="0"/>
              </a:rPr>
              <a:t>Select Course Content that Recognizes Diversity and Acknowledges Barriers to Inclusion (cont’d)</a:t>
            </a:r>
          </a:p>
        </p:txBody>
      </p:sp>
    </p:spTree>
    <p:extLst>
      <p:ext uri="{BB962C8B-B14F-4D97-AF65-F5344CB8AC3E}">
        <p14:creationId xmlns:p14="http://schemas.microsoft.com/office/powerpoint/2010/main" val="414136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35DE65-CF1E-6740-8DB2-874767AE4520}"/>
              </a:ext>
            </a:extLst>
          </p:cNvPr>
          <p:cNvPicPr>
            <a:picLocks noChangeAspect="1"/>
          </p:cNvPicPr>
          <p:nvPr/>
        </p:nvPicPr>
        <p:blipFill>
          <a:blip r:embed="rId2"/>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EEC4277B-B962-6D45-8642-A0228E734C3D}"/>
              </a:ext>
            </a:extLst>
          </p:cNvPr>
          <p:cNvSpPr txBox="1"/>
          <p:nvPr/>
        </p:nvSpPr>
        <p:spPr>
          <a:xfrm>
            <a:off x="585744" y="551289"/>
            <a:ext cx="11423375" cy="5755422"/>
          </a:xfrm>
          <a:prstGeom prst="rect">
            <a:avLst/>
          </a:prstGeom>
          <a:noFill/>
        </p:spPr>
        <p:txBody>
          <a:bodyPr wrap="square" rtlCol="0">
            <a:spAutoFit/>
          </a:bodyPr>
          <a:lstStyle/>
          <a:p>
            <a:pPr algn="ctr" fontAlgn="base"/>
            <a:endParaRPr lang="en-US" sz="2000" b="1" dirty="0">
              <a:latin typeface="Times New Roman" panose="02020603050405020304" pitchFamily="18" charset="0"/>
              <a:cs typeface="Times New Roman" panose="02020603050405020304" pitchFamily="18" charset="0"/>
            </a:endParaRPr>
          </a:p>
          <a:p>
            <a:pPr algn="ctr" fontAlgn="base"/>
            <a:r>
              <a:rPr lang="en-US" sz="2000" b="1" dirty="0">
                <a:latin typeface="Times New Roman" panose="02020603050405020304" pitchFamily="18" charset="0"/>
                <a:cs typeface="Times New Roman" panose="02020603050405020304" pitchFamily="18" charset="0"/>
              </a:rPr>
              <a:t>Resources</a:t>
            </a:r>
          </a:p>
          <a:p>
            <a:pPr algn="ctr" fontAlgn="base"/>
            <a:endParaRPr lang="en-US" sz="2000" b="1" dirty="0">
              <a:latin typeface="Times New Roman" panose="02020603050405020304" pitchFamily="18" charset="0"/>
              <a:cs typeface="Times New Roman" panose="02020603050405020304" pitchFamily="18" charset="0"/>
            </a:endParaRPr>
          </a:p>
          <a:p>
            <a:pPr algn="ctr" fontAlgn="base"/>
            <a:endParaRPr lang="en-US" sz="2000" b="1" dirty="0">
              <a:latin typeface="Times New Roman" panose="02020603050405020304" pitchFamily="18" charset="0"/>
              <a:cs typeface="Times New Roman" panose="02020603050405020304" pitchFamily="18" charset="0"/>
            </a:endParaRPr>
          </a:p>
          <a:p>
            <a:pPr marL="341313" indent="-341313" fontAlgn="base"/>
            <a:r>
              <a:rPr lang="en-US" dirty="0">
                <a:latin typeface="Times New Roman" panose="02020603050405020304" pitchFamily="18" charset="0"/>
                <a:cs typeface="Times New Roman" panose="02020603050405020304" pitchFamily="18" charset="0"/>
              </a:rPr>
              <a:t>Baylor University Academy for Teaching and Learning. Diversity and Inclusion. </a:t>
            </a:r>
            <a:r>
              <a:rPr lang="en-US" dirty="0">
                <a:latin typeface="Times New Roman" panose="02020603050405020304" pitchFamily="18" charset="0"/>
                <a:cs typeface="Times New Roman" panose="02020603050405020304" pitchFamily="18" charset="0"/>
                <a:hlinkClick r:id="rId3"/>
              </a:rPr>
              <a:t>https://www.baylor.edu/atl/index.php?id=942974</a:t>
            </a:r>
            <a:endParaRPr lang="en-US" dirty="0">
              <a:latin typeface="Times New Roman" panose="02020603050405020304" pitchFamily="18" charset="0"/>
              <a:cs typeface="Times New Roman" panose="02020603050405020304" pitchFamily="18" charset="0"/>
            </a:endParaRPr>
          </a:p>
          <a:p>
            <a:pPr marL="341313" indent="-341313" fontAlgn="base"/>
            <a:endParaRPr lang="en-US" dirty="0">
              <a:latin typeface="Times New Roman" panose="02020603050405020304" pitchFamily="18" charset="0"/>
              <a:cs typeface="Times New Roman" panose="02020603050405020304" pitchFamily="18" charset="0"/>
            </a:endParaRPr>
          </a:p>
          <a:p>
            <a:pPr marL="341313" indent="-341313" fontAlgn="base"/>
            <a:r>
              <a:rPr lang="en-US" dirty="0">
                <a:latin typeface="Times New Roman" panose="02020603050405020304" pitchFamily="18" charset="0"/>
                <a:cs typeface="Times New Roman" panose="02020603050405020304" pitchFamily="18" charset="0"/>
              </a:rPr>
              <a:t>Columbia Center for Teaching and Learning. </a:t>
            </a:r>
            <a:r>
              <a:rPr lang="en-US" dirty="0">
                <a:latin typeface="Times New Roman" panose="02020603050405020304" pitchFamily="18" charset="0"/>
                <a:cs typeface="Times New Roman" panose="02020603050405020304" pitchFamily="18" charset="0"/>
                <a:hlinkClick r:id="rId4"/>
              </a:rPr>
              <a:t>Inclusive Teaching Resources</a:t>
            </a:r>
            <a:r>
              <a:rPr lang="en-US" dirty="0">
                <a:latin typeface="Times New Roman" panose="02020603050405020304" pitchFamily="18" charset="0"/>
                <a:cs typeface="Times New Roman" panose="02020603050405020304" pitchFamily="18" charset="0"/>
              </a:rPr>
              <a:t> (includes MOOC, Guide, Accessibility resource)</a:t>
            </a:r>
          </a:p>
          <a:p>
            <a:pPr marL="341313" indent="-341313" fontAlgn="base"/>
            <a:endParaRPr lang="en-US" dirty="0">
              <a:latin typeface="Times New Roman" panose="02020603050405020304" pitchFamily="18" charset="0"/>
              <a:cs typeface="Times New Roman" panose="02020603050405020304" pitchFamily="18" charset="0"/>
            </a:endParaRPr>
          </a:p>
          <a:p>
            <a:pPr marL="341313" indent="-341313" fontAlgn="base"/>
            <a:r>
              <a:rPr lang="en-US" dirty="0">
                <a:latin typeface="Times New Roman" panose="02020603050405020304" pitchFamily="18" charset="0"/>
                <a:cs typeface="Times New Roman" panose="02020603050405020304" pitchFamily="18" charset="0"/>
              </a:rPr>
              <a:t>Columbia Center for Teaching and Learning. (2020). </a:t>
            </a:r>
            <a:r>
              <a:rPr lang="en-US" dirty="0">
                <a:latin typeface="Times New Roman" panose="02020603050405020304" pitchFamily="18" charset="0"/>
                <a:cs typeface="Times New Roman" panose="02020603050405020304" pitchFamily="18" charset="0"/>
                <a:hlinkClick r:id="rId5"/>
              </a:rPr>
              <a:t>Asynchronous Learning Across Time Zones</a:t>
            </a:r>
            <a:r>
              <a:rPr lang="en-US" dirty="0">
                <a:latin typeface="Times New Roman" panose="02020603050405020304" pitchFamily="18" charset="0"/>
                <a:cs typeface="Times New Roman" panose="02020603050405020304" pitchFamily="18" charset="0"/>
              </a:rPr>
              <a:t>. </a:t>
            </a:r>
          </a:p>
          <a:p>
            <a:pPr marL="341313" indent="-341313" fontAlgn="base"/>
            <a:endParaRPr lang="en-US" dirty="0">
              <a:latin typeface="Times New Roman" panose="02020603050405020304" pitchFamily="18" charset="0"/>
              <a:cs typeface="Times New Roman" panose="02020603050405020304" pitchFamily="18" charset="0"/>
            </a:endParaRPr>
          </a:p>
          <a:p>
            <a:pPr marL="341313" indent="-341313" fontAlgn="base"/>
            <a:r>
              <a:rPr lang="en-US" dirty="0">
                <a:latin typeface="Times New Roman" panose="02020603050405020304" pitchFamily="18" charset="0"/>
                <a:cs typeface="Times New Roman" panose="02020603050405020304" pitchFamily="18" charset="0"/>
              </a:rPr>
              <a:t>Rice University. (2020). </a:t>
            </a:r>
            <a:r>
              <a:rPr lang="en-US" dirty="0">
                <a:latin typeface="Times New Roman" panose="02020603050405020304" pitchFamily="18" charset="0"/>
                <a:cs typeface="Times New Roman" panose="02020603050405020304" pitchFamily="18" charset="0"/>
                <a:hlinkClick r:id="rId6"/>
              </a:rPr>
              <a:t>Inclusion, Equity, and Access While Teaching Remotely</a:t>
            </a:r>
            <a:r>
              <a:rPr lang="en-US" dirty="0">
                <a:latin typeface="Times New Roman" panose="02020603050405020304" pitchFamily="18" charset="0"/>
                <a:cs typeface="Times New Roman" panose="02020603050405020304" pitchFamily="18" charset="0"/>
              </a:rPr>
              <a:t>. Reflections on Teaching and Learning. The </a:t>
            </a:r>
            <a:r>
              <a:rPr lang="en-US" dirty="0" err="1">
                <a:latin typeface="Times New Roman" panose="02020603050405020304" pitchFamily="18" charset="0"/>
                <a:cs typeface="Times New Roman" panose="02020603050405020304" pitchFamily="18" charset="0"/>
              </a:rPr>
              <a:t>CTE</a:t>
            </a:r>
            <a:r>
              <a:rPr lang="en-US" dirty="0">
                <a:latin typeface="Times New Roman" panose="02020603050405020304" pitchFamily="18" charset="0"/>
                <a:cs typeface="Times New Roman" panose="02020603050405020304" pitchFamily="18" charset="0"/>
              </a:rPr>
              <a:t> Blog. </a:t>
            </a:r>
          </a:p>
          <a:p>
            <a:pPr marL="341313" indent="-341313" fontAlgn="base"/>
            <a:endParaRPr lang="en-US" dirty="0">
              <a:latin typeface="Times New Roman" panose="02020603050405020304" pitchFamily="18" charset="0"/>
              <a:cs typeface="Times New Roman" panose="02020603050405020304" pitchFamily="18" charset="0"/>
            </a:endParaRPr>
          </a:p>
          <a:p>
            <a:pPr marL="341313" indent="-341313" fontAlgn="base"/>
            <a:r>
              <a:rPr lang="en-US" dirty="0" err="1">
                <a:latin typeface="Times New Roman" panose="02020603050405020304" pitchFamily="18" charset="0"/>
                <a:cs typeface="Times New Roman" panose="02020603050405020304" pitchFamily="18" charset="0"/>
              </a:rPr>
              <a:t>Sathy</a:t>
            </a:r>
            <a:r>
              <a:rPr lang="en-US" dirty="0">
                <a:latin typeface="Times New Roman" panose="02020603050405020304" pitchFamily="18" charset="0"/>
                <a:cs typeface="Times New Roman" panose="02020603050405020304" pitchFamily="18" charset="0"/>
              </a:rPr>
              <a:t>, V. and Hogan, K. A. (2019). </a:t>
            </a:r>
            <a:r>
              <a:rPr lang="en-US" dirty="0">
                <a:latin typeface="Times New Roman" panose="02020603050405020304" pitchFamily="18" charset="0"/>
                <a:cs typeface="Times New Roman" panose="02020603050405020304" pitchFamily="18" charset="0"/>
                <a:hlinkClick r:id="rId7"/>
              </a:rPr>
              <a:t>Want to Reach All of Your Students? Here’s How to Make Your Teaching More Inclusive</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The Chronicle of Higher Education. </a:t>
            </a:r>
            <a:endParaRPr lang="en-US" dirty="0">
              <a:latin typeface="Times New Roman" panose="02020603050405020304" pitchFamily="18" charset="0"/>
              <a:cs typeface="Times New Roman" panose="02020603050405020304" pitchFamily="18" charset="0"/>
            </a:endParaRPr>
          </a:p>
          <a:p>
            <a:pPr marL="341313" indent="-341313" fontAlgn="base"/>
            <a:endParaRPr lang="en-US" dirty="0">
              <a:latin typeface="Times New Roman" panose="02020603050405020304" pitchFamily="18" charset="0"/>
              <a:cs typeface="Times New Roman" panose="02020603050405020304" pitchFamily="18" charset="0"/>
            </a:endParaRPr>
          </a:p>
          <a:p>
            <a:pPr marL="341313" indent="-341313" fontAlgn="base"/>
            <a:r>
              <a:rPr lang="en-US" dirty="0" err="1">
                <a:latin typeface="Times New Roman" panose="02020603050405020304" pitchFamily="18" charset="0"/>
                <a:cs typeface="Times New Roman" panose="02020603050405020304" pitchFamily="18" charset="0"/>
              </a:rPr>
              <a:t>CIRTL</a:t>
            </a:r>
            <a:r>
              <a:rPr lang="en-US" dirty="0">
                <a:latin typeface="Times New Roman" panose="02020603050405020304" pitchFamily="18" charset="0"/>
                <a:cs typeface="Times New Roman" panose="02020603050405020304" pitchFamily="18" charset="0"/>
              </a:rPr>
              <a:t> Network. (2020). </a:t>
            </a:r>
            <a:r>
              <a:rPr lang="en-US" dirty="0">
                <a:latin typeface="Times New Roman" panose="02020603050405020304" pitchFamily="18" charset="0"/>
                <a:cs typeface="Times New Roman" panose="02020603050405020304" pitchFamily="18" charset="0"/>
                <a:hlinkClick r:id="rId8"/>
              </a:rPr>
              <a:t>Teaching Inclusively in the Online, Synchronous Classroom</a:t>
            </a:r>
            <a:r>
              <a:rPr lang="en-US" dirty="0">
                <a:latin typeface="Times New Roman" panose="02020603050405020304" pitchFamily="18" charset="0"/>
                <a:cs typeface="Times New Roman" panose="02020603050405020304" pitchFamily="18" charset="0"/>
              </a:rPr>
              <a:t>. Center for the Integration of Research, Teaching and Learning. </a:t>
            </a:r>
          </a:p>
        </p:txBody>
      </p:sp>
    </p:spTree>
    <p:extLst>
      <p:ext uri="{BB962C8B-B14F-4D97-AF65-F5344CB8AC3E}">
        <p14:creationId xmlns:p14="http://schemas.microsoft.com/office/powerpoint/2010/main" val="3996456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mmerofDiscoveryTemplate" id="{ABD8159E-FCB5-D343-9C5D-5FC7D621E7ED}" vid="{D32B5646-83A9-5A47-84D7-BC0AA3EC14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SummerofDiscoveryTemplate</Template>
  <TotalTime>1270</TotalTime>
  <Words>978</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Ink Free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Palacios, Elizabeth</dc:creator>
  <cp:lastModifiedBy>Palacios, Elizabeth</cp:lastModifiedBy>
  <cp:revision>33</cp:revision>
  <dcterms:created xsi:type="dcterms:W3CDTF">2020-05-22T00:13:11Z</dcterms:created>
  <dcterms:modified xsi:type="dcterms:W3CDTF">2020-05-25T16:21:08Z</dcterms:modified>
</cp:coreProperties>
</file>